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0529A5E-46DB-4CE5-AB7A-095EFDF9E057}">
  <a:tblStyle styleId="{C0529A5E-46DB-4CE5-AB7A-095EFDF9E0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unito-bold.fntdata"/><Relationship Id="rId21" Type="http://schemas.openxmlformats.org/officeDocument/2006/relationships/slide" Target="slides/slide15.xml"/><Relationship Id="rId43" Type="http://schemas.openxmlformats.org/officeDocument/2006/relationships/font" Target="fonts/Nunito-regular.fntdata"/><Relationship Id="rId24" Type="http://schemas.openxmlformats.org/officeDocument/2006/relationships/slide" Target="slides/slide18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7.xml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896449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896449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98165ee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98165ee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8f476df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8f476df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98165ee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98165ee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8165ee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8165ee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845c96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845c96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8a5194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8a5194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8f476df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8f476df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98165ee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98165ee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98a5194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98a5194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803b969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803b969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98f476df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98f476df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8f476df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98f476df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98f476dfb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98f476dfb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98f476dfb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98f476dfb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98f476dfb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98f476dfb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98f476dfb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98f476dfb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98f476dfb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98f476dfb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8f476dfb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8f476dfb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8f476dfb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98f476dfb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8f476dfb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8f476dfb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803b96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803b96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98f476dfb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98f476dfb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98f476dfb_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98f476dfb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98f476dfb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98f476dfb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98f476dfb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98f476dfb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98f476dfb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98f476dfb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8f476dfb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8f476dfb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992045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992045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803b969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803b969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803b96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803b96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9803b96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9803b96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9803b969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9803b969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98165ee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98165ee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8165ee2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98165ee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ot.ly/~henriquedavid/12.embed" TargetMode="External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ot.ly/~henriquedavid/14.embed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lot.ly/~henriquedavid/20.embed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lot.ly/~henriquedavid/16.embed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lot.ly/~henriquedavid/18.embed" TargetMode="External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lot.ly/~henriquedavid/22.embed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scomplica.com.br/tudo-sobre-enem/sisu/" TargetMode="External"/><Relationship Id="rId4" Type="http://schemas.openxmlformats.org/officeDocument/2006/relationships/hyperlink" Target="https://descomplica.com.br/tudo-sobre-enem/prouni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lot.ly/~henriquedavid/24.embed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lot.ly/~henriquedavid/28.embed" TargetMode="External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lot.ly/~henriquedavid/26.embed" TargetMode="External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lot.ly/~henriquedavid/30.embed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445151" y="1916825"/>
            <a:ext cx="3409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/>
              <a:t>ENEM</a:t>
            </a:r>
            <a:endParaRPr b="1" sz="72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322500" y="4451713"/>
            <a:ext cx="4600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https://github.com/henriquedavid/ENEM-Analysis.git</a:t>
            </a:r>
            <a:endParaRPr sz="14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49" y="385775"/>
            <a:ext cx="5950649" cy="36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75" y="3769325"/>
            <a:ext cx="1108475" cy="11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32" y="0"/>
            <a:ext cx="89179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7" y="0"/>
            <a:ext cx="893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349125" y="845600"/>
            <a:ext cx="56133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517750" y="1990725"/>
            <a:ext cx="5805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25" y="481825"/>
            <a:ext cx="5974650" cy="42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0" y="0"/>
            <a:ext cx="96501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title"/>
          </p:nvPr>
        </p:nvSpPr>
        <p:spPr>
          <a:xfrm>
            <a:off x="600875" y="281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Idade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5022" y="0"/>
            <a:ext cx="96501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0"/>
            <a:ext cx="96501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33003"/>
            <a:ext cx="4629150" cy="50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19150" y="566150"/>
            <a:ext cx="75057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023475" y="1147525"/>
            <a:ext cx="2927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75" y="951600"/>
            <a:ext cx="4589400" cy="30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275" y="996000"/>
            <a:ext cx="4107575" cy="29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4083850" y="2071675"/>
            <a:ext cx="4241100" cy="22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Idade: 18 anos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Sexo: Masculino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UF: São Paulo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Cor: Branca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Tipo de Escola: Pública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990725"/>
            <a:ext cx="18954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722750" y="1035925"/>
            <a:ext cx="7757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 Solicitação de Auxílio por Deficiência ou Limitação Física (ou Mental)</a:t>
            </a:r>
            <a:endParaRPr sz="1800"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819150" y="1990725"/>
            <a:ext cx="75057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25" y="1748751"/>
            <a:ext cx="2927100" cy="208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475" y="1748750"/>
            <a:ext cx="3011425" cy="20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75" y="1748750"/>
            <a:ext cx="3137850" cy="21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418350" y="497225"/>
            <a:ext cx="8307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Componentes:</a:t>
            </a:r>
            <a:endParaRPr sz="3000"/>
          </a:p>
        </p:txBody>
      </p:sp>
      <p:sp>
        <p:nvSpPr>
          <p:cNvPr id="137" name="Google Shape;137;p14"/>
          <p:cNvSpPr txBox="1"/>
          <p:nvPr/>
        </p:nvSpPr>
        <p:spPr>
          <a:xfrm>
            <a:off x="562675" y="4007000"/>
            <a:ext cx="1696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ABRAAO VITOR LOPES DANTAS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abraaovld@gmail.com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424700" y="4007000"/>
            <a:ext cx="20136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DANIEL HENRIQUE FERREIRA GOMES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danielhenriquefg@gmail.com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4603526" y="4007000"/>
            <a:ext cx="17946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HENRIQUE DAVID DE MEDEIROS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henriquemed101@gmail.com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6532003" y="4007000"/>
            <a:ext cx="2049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NOE FERNANDES CARVALHO PESSOA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750">
                <a:latin typeface="Verdana"/>
                <a:ea typeface="Verdana"/>
                <a:cs typeface="Verdana"/>
                <a:sym typeface="Verdana"/>
              </a:rPr>
              <a:t>noepessoa@outlook.com</a:t>
            </a:r>
            <a:endParaRPr sz="7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5" y="1729700"/>
            <a:ext cx="1577600" cy="1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250" y="1729300"/>
            <a:ext cx="1576800" cy="1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5">
            <a:alphaModFix/>
          </a:blip>
          <a:srcRect b="0" l="14983" r="5016" t="0"/>
          <a:stretch/>
        </p:blipFill>
        <p:spPr>
          <a:xfrm>
            <a:off x="2678675" y="1729700"/>
            <a:ext cx="1577600" cy="197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6">
            <a:alphaModFix/>
          </a:blip>
          <a:srcRect b="24125" l="21074" r="9576" t="16887"/>
          <a:stretch/>
        </p:blipFill>
        <p:spPr>
          <a:xfrm>
            <a:off x="4603525" y="1698132"/>
            <a:ext cx="1794598" cy="203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2975275" y="782975"/>
            <a:ext cx="25656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2433225" y="2111200"/>
            <a:ext cx="4553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50" y="505925"/>
            <a:ext cx="6817850" cy="4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NECESSIDADES ESPECIAIS</a:t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374" y="56300"/>
            <a:ext cx="7700576" cy="2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00" y="2903800"/>
            <a:ext cx="2516136" cy="20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Indicadores Segundo ENEM</a:t>
            </a:r>
            <a:endParaRPr/>
          </a:p>
        </p:txBody>
      </p:sp>
      <p:graphicFrame>
        <p:nvGraphicFramePr>
          <p:cNvPr id="276" name="Google Shape;276;p34"/>
          <p:cNvGraphicFramePr/>
          <p:nvPr/>
        </p:nvGraphicFramePr>
        <p:xfrm>
          <a:off x="845050" y="16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{C0529A5E-46DB-4CE5-AB7A-095EFDF9E057}</a:tableStyleId>
              </a:tblPr>
              <a:tblGrid>
                <a:gridCol w="2939575"/>
              </a:tblGrid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baixa visão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cegueira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surdez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deficiência auditiva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surdo-cegueira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deficiência física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  <a:tr h="1715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deficiência mental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825">
                <a:tc vMerge="1"/>
              </a:tr>
            </a:tbl>
          </a:graphicData>
        </a:graphic>
      </p:graphicFrame>
      <p:graphicFrame>
        <p:nvGraphicFramePr>
          <p:cNvPr id="277" name="Google Shape;277;p34"/>
          <p:cNvGraphicFramePr/>
          <p:nvPr/>
        </p:nvGraphicFramePr>
        <p:xfrm>
          <a:off x="3784625" y="16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{C0529A5E-46DB-4CE5-AB7A-095EFDF9E057}</a:tableStyleId>
              </a:tblPr>
              <a:tblGrid>
                <a:gridCol w="4540225"/>
              </a:tblGrid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déficit de atenção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dislexia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gestan</a:t>
                      </a:r>
                      <a:r>
                        <a:rPr lang="pt-BR"/>
                        <a:t>t</a:t>
                      </a:r>
                      <a:r>
                        <a:rPr lang="pt-BR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lactante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inscrito idoso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autismo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225">
                <a:tc vMerge="1"/>
              </a:tr>
              <a:tr h="1578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Indicador de solicitação de prova aplicada em horário diferenciado para os guardadores dos sábados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025"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https://plot.ly/~henriquedavid/12.embed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150" y="213000"/>
            <a:ext cx="6036076" cy="43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https://plot.ly/~henriquedavid/14.embed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224275"/>
            <a:ext cx="6032425" cy="43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https://plot.ly/~henriquedavid/20.embed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224275"/>
            <a:ext cx="5931124" cy="4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https://plot.ly/~henriquedavid/16.embed</a:t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050" y="228600"/>
            <a:ext cx="5904026" cy="4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https://plot.ly/~henriquedavid/18.embed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150" y="231175"/>
            <a:ext cx="5853074" cy="41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RENDA</a:t>
            </a:r>
            <a:endParaRPr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50" y="1238050"/>
            <a:ext cx="3428124" cy="38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https://plot.ly/~henriquedavid/22.embed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4">
            <a:alphaModFix/>
          </a:blip>
          <a:srcRect b="0" l="1300" r="-1300" t="0"/>
          <a:stretch/>
        </p:blipFill>
        <p:spPr>
          <a:xfrm>
            <a:off x="1371600" y="228600"/>
            <a:ext cx="5843549" cy="4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07E81"/>
                </a:solidFill>
                <a:highlight>
                  <a:srgbClr val="FFFFFF"/>
                </a:highlight>
              </a:rPr>
              <a:t>O Exame Nacional do Ensino Médio (Enem) foi criado em 1998 com o objetivo de ser uma avaliação de desempenho dos estudantes de escolas públicas e particulares do Ensino Médio.</a:t>
            </a:r>
            <a:endParaRPr sz="1400">
              <a:solidFill>
                <a:srgbClr val="707E8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707E81"/>
                </a:solidFill>
                <a:highlight>
                  <a:srgbClr val="FFFFFF"/>
                </a:highlight>
              </a:rPr>
              <a:t>Desde 2009, o Enem tornou-se uma avaliação que seleciona estudantes de todo o país para instituições federais de ensino superior e para programas do Governo Federal, como o </a:t>
            </a:r>
            <a:r>
              <a:rPr lang="pt-BR" sz="1400" u="sng">
                <a:solidFill>
                  <a:srgbClr val="33474C"/>
                </a:solidFill>
                <a:highlight>
                  <a:srgbClr val="FFFFFF"/>
                </a:highlight>
                <a:hlinkClick r:id="rId3"/>
              </a:rPr>
              <a:t>Sisu</a:t>
            </a:r>
            <a:r>
              <a:rPr lang="pt-BR" sz="1400">
                <a:solidFill>
                  <a:srgbClr val="707E81"/>
                </a:solidFill>
                <a:highlight>
                  <a:srgbClr val="FFFFFF"/>
                </a:highlight>
              </a:rPr>
              <a:t>, </a:t>
            </a:r>
            <a:r>
              <a:rPr lang="pt-BR" sz="1400" u="sng">
                <a:solidFill>
                  <a:srgbClr val="33474C"/>
                </a:solidFill>
                <a:highlight>
                  <a:srgbClr val="FFFFFF"/>
                </a:highlight>
                <a:hlinkClick r:id="rId4"/>
              </a:rPr>
              <a:t>Prouni</a:t>
            </a:r>
            <a:r>
              <a:rPr lang="pt-BR" sz="1400">
                <a:solidFill>
                  <a:srgbClr val="707E81"/>
                </a:solidFill>
                <a:highlight>
                  <a:srgbClr val="FFFFFF"/>
                </a:highlight>
              </a:rPr>
              <a:t> e Fies. </a:t>
            </a:r>
            <a:endParaRPr sz="1400">
              <a:solidFill>
                <a:srgbClr val="707E8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https://plot.ly/~henriquedavid/24.embed</a:t>
            </a: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600" y="228600"/>
            <a:ext cx="5888174" cy="42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250" y="190500"/>
            <a:ext cx="6051826" cy="43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https://plot.ly/~henriquedavid/28.embed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28600"/>
            <a:ext cx="5961450" cy="4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https://plot.ly/~henriquedavid/26.embed</a:t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28600"/>
            <a:ext cx="5966975" cy="42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https://plot.ly/~henriquedavid/30.embed</a:t>
            </a:r>
            <a:endParaRPr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28600"/>
            <a:ext cx="5982725" cy="42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Média de notas nas cidades do RN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50" y="207400"/>
            <a:ext cx="8726926" cy="47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1883259" y="165085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Isso é tudo pessoal!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800" y="581675"/>
            <a:ext cx="1294450" cy="1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819150" y="4553325"/>
            <a:ext cx="6942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http://dados.gov.br/dataset/microdados-do-exame-nacional-do-ensino-medio-enem</a:t>
            </a:r>
            <a:endParaRPr sz="10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50" y="1800200"/>
            <a:ext cx="7609649" cy="267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Crescimento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348400" y="2812675"/>
            <a:ext cx="34515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6FA8DC"/>
                </a:solidFill>
              </a:rPr>
              <a:t>5.791.065</a:t>
            </a:r>
            <a:r>
              <a:rPr b="1" lang="pt-BR" sz="4800"/>
              <a:t> </a:t>
            </a:r>
            <a:endParaRPr b="1" sz="4800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/>
              <a:t>2012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900"/>
              <a:t>possuindo 80 colunas.</a:t>
            </a:r>
            <a:endParaRPr sz="900"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4109550" y="1966350"/>
            <a:ext cx="40200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0B5394"/>
                </a:solidFill>
              </a:rPr>
              <a:t>8.722.248</a:t>
            </a:r>
            <a:endParaRPr b="1" sz="7200">
              <a:solidFill>
                <a:srgbClr val="0B539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/>
              <a:t>2014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900"/>
              <a:t>possuindo 166 colunas.</a:t>
            </a:r>
            <a:endParaRPr sz="900"/>
          </a:p>
        </p:txBody>
      </p:sp>
      <p:cxnSp>
        <p:nvCxnSpPr>
          <p:cNvPr id="166" name="Google Shape;166;p17"/>
          <p:cNvCxnSpPr>
            <a:stCxn id="164" idx="0"/>
            <a:endCxn id="165" idx="0"/>
          </p:cNvCxnSpPr>
          <p:nvPr/>
        </p:nvCxnSpPr>
        <p:spPr>
          <a:xfrm rot="-5400000">
            <a:off x="3673750" y="366775"/>
            <a:ext cx="846300" cy="4045500"/>
          </a:xfrm>
          <a:prstGeom prst="curvedConnector3">
            <a:avLst>
              <a:gd fmla="val 12814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perfil?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/>
              <a:t>Como podemos construir um perfil de usuário sobre as pessoas que realizam as provas?</a:t>
            </a:r>
            <a:endParaRPr b="1"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-107425" y="-94000"/>
            <a:ext cx="9427500" cy="531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75" y="6724"/>
            <a:ext cx="7171351" cy="38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6097" l="5516" r="47130" t="14820"/>
          <a:stretch/>
        </p:blipFill>
        <p:spPr>
          <a:xfrm>
            <a:off x="3420713" y="3263375"/>
            <a:ext cx="2075675" cy="18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</a:rPr>
              <a:t>Região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5" y="0"/>
            <a:ext cx="89439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